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7" r:id="rId5"/>
    <p:sldId id="260" r:id="rId6"/>
    <p:sldId id="265" r:id="rId7"/>
    <p:sldId id="261" r:id="rId8"/>
    <p:sldId id="264" r:id="rId9"/>
    <p:sldId id="26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006FE95-DAD5-43F1-B43E-C28F003F80DB}">
          <p14:sldIdLst>
            <p14:sldId id="256"/>
            <p14:sldId id="257"/>
          </p14:sldIdLst>
        </p14:section>
        <p14:section name="Раздел без заголовка" id="{7EEB1270-3EB2-487D-8C19-874456D96DC6}">
          <p14:sldIdLst>
            <p14:sldId id="258"/>
            <p14:sldId id="267"/>
            <p14:sldId id="260"/>
            <p14:sldId id="265"/>
            <p14:sldId id="261"/>
            <p14:sldId id="264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7" autoAdjust="0"/>
    <p:restoredTop sz="94660"/>
  </p:normalViewPr>
  <p:slideViewPr>
    <p:cSldViewPr>
      <p:cViewPr varScale="1">
        <p:scale>
          <a:sx n="79" d="100"/>
          <a:sy n="79" d="100"/>
        </p:scale>
        <p:origin x="187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23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7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77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77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8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4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00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26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5B778-4BF8-463F-A550-8774C389B269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E842992-CA0C-4680-BFC0-334A4229F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0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B1DD27-B3D4-40D0-923B-5671679F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35" y="3423765"/>
            <a:ext cx="4723975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835696" y="268475"/>
            <a:ext cx="5292080" cy="17526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002060"/>
                </a:solidFill>
              </a:rPr>
              <a:t>Конкурс «Лучшая школьная библиотека»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5945A3-3A59-426B-BEF5-9F7845D68A76}"/>
              </a:ext>
            </a:extLst>
          </p:cNvPr>
          <p:cNvSpPr/>
          <p:nvPr/>
        </p:nvSpPr>
        <p:spPr>
          <a:xfrm>
            <a:off x="5652120" y="4430379"/>
            <a:ext cx="27187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/>
                <a:solidFill>
                  <a:srgbClr val="002060"/>
                </a:solidFill>
              </a:rPr>
              <a:t>Педагог-библиотекарь</a:t>
            </a:r>
          </a:p>
          <a:p>
            <a:pPr algn="ctr"/>
            <a:r>
              <a:rPr lang="ru-RU" sz="2000" b="1" dirty="0" err="1">
                <a:ln/>
                <a:solidFill>
                  <a:srgbClr val="002060"/>
                </a:solidFill>
              </a:rPr>
              <a:t>Тазбиева</a:t>
            </a:r>
            <a:r>
              <a:rPr lang="ru-RU" sz="2000" b="1" dirty="0">
                <a:ln/>
                <a:solidFill>
                  <a:srgbClr val="002060"/>
                </a:solidFill>
              </a:rPr>
              <a:t> З.Х</a:t>
            </a:r>
            <a:r>
              <a:rPr lang="ru-RU" sz="2000" b="1" dirty="0">
                <a:ln/>
                <a:solidFill>
                  <a:schemeClr val="accent4"/>
                </a:solidFill>
              </a:rPr>
              <a:t>.</a:t>
            </a:r>
            <a:endParaRPr lang="ru-RU" sz="2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F84459-BEC6-46F3-8FD3-8CE345F0FA0E}"/>
              </a:ext>
            </a:extLst>
          </p:cNvPr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FF79854-78F7-46A1-A59F-C90519CFA8C1}"/>
              </a:ext>
            </a:extLst>
          </p:cNvPr>
          <p:cNvSpPr/>
          <p:nvPr/>
        </p:nvSpPr>
        <p:spPr>
          <a:xfrm>
            <a:off x="592040" y="2142609"/>
            <a:ext cx="83472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МБОУ 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«СОШ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с.Садовое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им.А-Х.Кадырова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solidFill>
                  <a:schemeClr val="bg1"/>
                </a:solidFill>
              </a:rPr>
            </a:br>
            <a:br>
              <a:rPr lang="ru-RU" b="1" i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284223" y="1091645"/>
            <a:ext cx="8229600" cy="244827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br>
              <a:rPr lang="ru-RU" sz="2000" dirty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CE95CD-9B02-4614-B0C1-412D3AEE62B7}"/>
              </a:ext>
            </a:extLst>
          </p:cNvPr>
          <p:cNvSpPr/>
          <p:nvPr/>
        </p:nvSpPr>
        <p:spPr>
          <a:xfrm>
            <a:off x="282686" y="179345"/>
            <a:ext cx="8602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Паспорт школьной библиотеки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D5849B-FF61-4B37-B59E-CA0C8314A5EE}"/>
              </a:ext>
            </a:extLst>
          </p:cNvPr>
          <p:cNvSpPr/>
          <p:nvPr/>
        </p:nvSpPr>
        <p:spPr>
          <a:xfrm>
            <a:off x="114629" y="2229039"/>
            <a:ext cx="8602355" cy="461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сведения   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1.2.Этаж – на втором этаже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1.3.Общая площадь –283   кв. м.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1.7.Наличие читального зала: </a:t>
            </a:r>
            <a:r>
              <a:rPr lang="ru-RU" sz="1200" b="1" u="sng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да,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нет, совмещен с абонементом (нужное подчеркнуть)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1.8.Наличие книгохранилища для учебного фонда: </a:t>
            </a:r>
            <a:r>
              <a:rPr lang="ru-RU" sz="1200" b="1" u="sng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да,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нет, совмещен с абонементом (нужное подчеркнуть)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1.9.Материально-техническое обеспечение библиотеки (оборудование, наличие средств автоматизации библиотечных процессов и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r>
              <a:rPr lang="ru-RU" sz="6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1400" b="1" dirty="0">
                <a:solidFill>
                  <a:srgbClr val="586EA6">
                    <a:lumMod val="50000"/>
                  </a:srgb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 работы библиотеки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1400" dirty="0">
                <a:solidFill>
                  <a:srgbClr val="586EA6">
                    <a:lumMod val="50000"/>
                  </a:srgb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09..00 до 16.00. Выходной:  воскресенье</a:t>
            </a:r>
            <a:endParaRPr lang="ru-RU" sz="1400" dirty="0">
              <a:solidFill>
                <a:srgbClr val="586EA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1400" b="1" dirty="0">
                <a:solidFill>
                  <a:srgbClr val="586EA6">
                    <a:lumMod val="50000"/>
                  </a:srgb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 фонде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1400" dirty="0">
                <a:solidFill>
                  <a:srgbClr val="586EA6">
                    <a:lumMod val="50000"/>
                  </a:srgb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Основной фонд библиотеки (экз.) – 18583</a:t>
            </a:r>
            <a:endParaRPr lang="ru-RU" sz="1400" dirty="0">
              <a:solidFill>
                <a:srgbClr val="586EA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1400" dirty="0">
                <a:solidFill>
                  <a:srgbClr val="586EA6">
                    <a:lumMod val="50000"/>
                  </a:srgb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Художественная и методическая  литература (экз.) – 281     </a:t>
            </a:r>
            <a:endParaRPr lang="ru-RU" sz="1400" dirty="0">
              <a:solidFill>
                <a:srgbClr val="586EA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1400" dirty="0">
                <a:solidFill>
                  <a:srgbClr val="586EA6">
                    <a:lumMod val="50000"/>
                  </a:srgb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Расстановка библиотечного </a:t>
            </a:r>
            <a:r>
              <a:rPr lang="ru-RU" sz="14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фонда в соответствии </a:t>
            </a:r>
            <a:r>
              <a:rPr lang="ru-RU" sz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ББК: </a:t>
            </a:r>
            <a:r>
              <a:rPr lang="ru-RU" sz="800" b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да,</a:t>
            </a:r>
            <a:r>
              <a:rPr lang="ru-RU" sz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нет, частично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 lvl="0">
              <a:lnSpc>
                <a:spcPct val="115000"/>
              </a:lnSpc>
              <a:spcAft>
                <a:spcPts val="445"/>
              </a:spcAft>
            </a:pPr>
            <a:r>
              <a:rPr lang="ru-RU" sz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Учебный фонд библиотеки  (экз.) – 10182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endParaRPr lang="ru-RU" sz="600" dirty="0">
              <a:solidFill>
                <a:srgbClr val="333333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45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145">
              <a:lnSpc>
                <a:spcPct val="115000"/>
              </a:lnSpc>
              <a:spcAft>
                <a:spcPts val="445"/>
              </a:spcAft>
            </a:pPr>
            <a:r>
              <a:rPr lang="ru-RU" sz="6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40" y="634677"/>
            <a:ext cx="8229600" cy="128215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МЕРОПРИЯТИЯ, ПРОВЕДЕННЫЕ В МБОУ СОШ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с.САДОВОЕ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им. а-х.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кадырова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65144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Конкурс «Лучший читатель»;</a:t>
            </a:r>
          </a:p>
          <a:p>
            <a:r>
              <a:rPr lang="ru-RU" b="1" dirty="0">
                <a:solidFill>
                  <a:srgbClr val="002060"/>
                </a:solidFill>
              </a:rPr>
              <a:t>Книжная выставка;</a:t>
            </a:r>
          </a:p>
          <a:p>
            <a:r>
              <a:rPr lang="ru-RU" b="1" dirty="0">
                <a:solidFill>
                  <a:srgbClr val="002060"/>
                </a:solidFill>
              </a:rPr>
              <a:t>Общешкольное  мероприятие</a:t>
            </a:r>
          </a:p>
          <a:p>
            <a:pPr marL="137160" indent="0">
              <a:buNone/>
            </a:pPr>
            <a:r>
              <a:rPr lang="ru-RU" b="1" dirty="0">
                <a:solidFill>
                  <a:srgbClr val="002060"/>
                </a:solidFill>
              </a:rPr>
              <a:t> «Всероссийский день  библиотек;</a:t>
            </a:r>
          </a:p>
          <a:p>
            <a:r>
              <a:rPr lang="ru-RU" b="1" dirty="0">
                <a:solidFill>
                  <a:srgbClr val="002060"/>
                </a:solidFill>
              </a:rPr>
              <a:t> Экскурсия в библиотеку.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62B2C2-1268-499C-9FB3-3DEA6BF5B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24800"/>
          <a:stretch/>
        </p:blipFill>
        <p:spPr>
          <a:xfrm>
            <a:off x="-108520" y="3635706"/>
            <a:ext cx="3384377" cy="32192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085E1-F280-4482-9BF4-4E38B6E88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-1"/>
          <a:stretch/>
        </p:blipFill>
        <p:spPr>
          <a:xfrm rot="20363970">
            <a:off x="4789962" y="3729722"/>
            <a:ext cx="4270928" cy="28337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D77CBD-D883-4049-935B-9163779E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158">
            <a:off x="2229163" y="1015131"/>
            <a:ext cx="5256584" cy="31403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59B35C-3161-43DD-ABDF-1AC1A11CE9CE}"/>
              </a:ext>
            </a:extLst>
          </p:cNvPr>
          <p:cNvSpPr/>
          <p:nvPr/>
        </p:nvSpPr>
        <p:spPr>
          <a:xfrm>
            <a:off x="1862928" y="226126"/>
            <a:ext cx="5418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</a:rPr>
              <a:t>Лучший читатель</a:t>
            </a:r>
          </a:p>
        </p:txBody>
      </p:sp>
    </p:spTree>
    <p:extLst>
      <p:ext uri="{BB962C8B-B14F-4D97-AF65-F5344CB8AC3E}">
        <p14:creationId xmlns:p14="http://schemas.microsoft.com/office/powerpoint/2010/main" val="2942236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E2D80D0-5D2F-4CE3-ADF4-DEB2D873F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89504"/>
            <a:ext cx="4599517" cy="3449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4CC175-36A8-435E-93B9-0AC853E5A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2" y="404664"/>
            <a:ext cx="4283968" cy="32129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013AD3-2CB0-40B3-B64D-AB2F64204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" y="154080"/>
            <a:ext cx="4427984" cy="3212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24544" y="221861"/>
            <a:ext cx="6570662" cy="1049337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Книжная  выставка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65E0C8-FD1F-4FDC-9F2C-ABB853DCD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" y="2348880"/>
            <a:ext cx="5286144" cy="42785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40D759-A2F0-4687-947B-1FC29149E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213">
            <a:off x="4369388" y="1310894"/>
            <a:ext cx="4714003" cy="42741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013" y="288549"/>
            <a:ext cx="6571343" cy="104923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«Экскурсия в библиотеку»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A0A4BCF-2C1E-49CB-944D-78A819EF3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045">
            <a:off x="4398126" y="2507647"/>
            <a:ext cx="4788024" cy="41364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37740E-672C-4813-8FA6-752811550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000">
            <a:off x="182169" y="1027047"/>
            <a:ext cx="4610851" cy="41364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132673"/>
            <a:ext cx="8229600" cy="113665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</a:rPr>
              <a:t>КОНКУРС ЧТЕЦОВ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C12D3-EAE3-4354-8009-DA10F5741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183">
            <a:off x="25168" y="3789040"/>
            <a:ext cx="4546832" cy="30689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FD9071-D4EE-40CD-9A24-A93111F79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875">
            <a:off x="4426134" y="3945461"/>
            <a:ext cx="4595206" cy="29076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6F3F84-B35B-4F6A-AECA-AA0E62CFC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9323"/>
            <a:ext cx="3744416" cy="27806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2022-10-22-15-31-07">
            <a:hlinkClick r:id="" action="ppaction://media"/>
            <a:extLst>
              <a:ext uri="{FF2B5EF4-FFF2-40B4-BE49-F238E27FC236}">
                <a16:creationId xmlns:a16="http://schemas.microsoft.com/office/drawing/2014/main" id="{947A63C2-E8A3-4FB7-966F-8E1EF7E42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460176"/>
            <a:ext cx="8964488" cy="53624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519789-99EF-47E8-B2C3-369A50A9CC36}"/>
              </a:ext>
            </a:extLst>
          </p:cNvPr>
          <p:cNvSpPr/>
          <p:nvPr/>
        </p:nvSpPr>
        <p:spPr>
          <a:xfrm>
            <a:off x="1403581" y="188640"/>
            <a:ext cx="69158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Проект:</a:t>
            </a:r>
          </a:p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«Подари книгу библиотеке» </a:t>
            </a:r>
          </a:p>
        </p:txBody>
      </p:sp>
    </p:spTree>
    <p:extLst>
      <p:ext uri="{BB962C8B-B14F-4D97-AF65-F5344CB8AC3E}">
        <p14:creationId xmlns:p14="http://schemas.microsoft.com/office/powerpoint/2010/main" val="23500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550</TotalTime>
  <Words>219</Words>
  <Application>Microsoft Office PowerPoint</Application>
  <PresentationFormat>Экран (4:3)</PresentationFormat>
  <Paragraphs>38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Gill Sans MT</vt:lpstr>
      <vt:lpstr>Helvetica</vt:lpstr>
      <vt:lpstr>Times New Roman</vt:lpstr>
      <vt:lpstr>Галерея</vt:lpstr>
      <vt:lpstr>Презентация PowerPoint</vt:lpstr>
      <vt:lpstr>  </vt:lpstr>
      <vt:lpstr>МЕРОПРИЯТИЯ, ПРОВЕДЕННЫЕ В МБОУ СОШ с.САДОВОЕ им. а-х. кадырова</vt:lpstr>
      <vt:lpstr>Презентация PowerPoint</vt:lpstr>
      <vt:lpstr>Презентация PowerPoint</vt:lpstr>
      <vt:lpstr> Книжная  выставка</vt:lpstr>
      <vt:lpstr>«Экскурсия в библиотеку»</vt:lpstr>
      <vt:lpstr>КОНКУРС ЧТЕЦОВ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Admin</cp:lastModifiedBy>
  <cp:revision>61</cp:revision>
  <dcterms:created xsi:type="dcterms:W3CDTF">2012-05-31T07:29:11Z</dcterms:created>
  <dcterms:modified xsi:type="dcterms:W3CDTF">2022-10-22T13:13:42Z</dcterms:modified>
</cp:coreProperties>
</file>